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5" r:id="rId4"/>
    <p:sldId id="269" r:id="rId5"/>
    <p:sldId id="270" r:id="rId6"/>
    <p:sldId id="277" r:id="rId7"/>
    <p:sldId id="279" r:id="rId8"/>
    <p:sldId id="283" r:id="rId9"/>
    <p:sldId id="280" r:id="rId10"/>
    <p:sldId id="282" r:id="rId11"/>
    <p:sldId id="281" r:id="rId12"/>
    <p:sldId id="284" r:id="rId13"/>
    <p:sldId id="285" r:id="rId14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26"/>
    <a:srgbClr val="EEEEEE"/>
    <a:srgbClr val="F2F1E6"/>
    <a:srgbClr val="F6F5EE"/>
    <a:srgbClr val="0070BA"/>
    <a:srgbClr val="FF060A"/>
    <a:srgbClr val="76EBF4"/>
    <a:srgbClr val="FFD42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23" autoAdjust="0"/>
  </p:normalViewPr>
  <p:slideViewPr>
    <p:cSldViewPr>
      <p:cViewPr varScale="1">
        <p:scale>
          <a:sx n="100" d="100"/>
          <a:sy n="100" d="100"/>
        </p:scale>
        <p:origin x="1278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7E01C-E1A7-49FB-94E5-C2B9E154A472}" type="datetimeFigureOut">
              <a:rPr lang="de-CH" smtClean="0"/>
              <a:t>01.09.2017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B1A5-4AA0-4E91-900A-A20EB5EB856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539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1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Nebenbei:</a:t>
            </a:r>
            <a:r>
              <a:rPr lang="de-CH" baseline="0" dirty="0" smtClean="0"/>
              <a:t> auch am Smartphone (z.B. via </a:t>
            </a:r>
            <a:r>
              <a:rPr lang="de-CH" baseline="0" dirty="0" err="1" smtClean="0"/>
              <a:t>Whatsapp</a:t>
            </a:r>
            <a:r>
              <a:rPr lang="de-CH" baseline="0" dirty="0" smtClean="0"/>
              <a:t>) ist man nicht vor Phishing geschützt…</a:t>
            </a:r>
          </a:p>
          <a:p>
            <a:r>
              <a:rPr lang="de-CH" baseline="0" dirty="0" smtClean="0"/>
              <a:t>Hier fallen beispielsweise wie seltsamen ‘p’ auf!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Möglich werden solche «Täuschungen» durch sogenannten </a:t>
            </a:r>
            <a:r>
              <a:rPr lang="de-CH" baseline="0" dirty="0" err="1" smtClean="0"/>
              <a:t>Punycode</a:t>
            </a:r>
            <a:r>
              <a:rPr lang="de-CH" baseline="0" dirty="0" smtClean="0"/>
              <a:t> (https://www.punycoder.com/)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584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Umlaute, kyrillische, chinesische, griechische Zeichen, aber auch Smileys</a:t>
            </a:r>
            <a:r>
              <a:rPr lang="de-CH" baseline="0" dirty="0" smtClean="0"/>
              <a:t>, … werden so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32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Max</a:t>
            </a:r>
            <a:r>
              <a:rPr lang="de-CH" baseline="0" dirty="0"/>
              <a:t> </a:t>
            </a:r>
            <a:r>
              <a:rPr lang="de-CH" baseline="0" dirty="0" smtClean="0"/>
              <a:t>liest E-Mails…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74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… und wird stutzig</a:t>
            </a:r>
            <a:r>
              <a:rPr lang="de-CH" baseline="0" dirty="0" smtClean="0"/>
              <a:t>…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Konto gesperrt?!</a:t>
            </a:r>
          </a:p>
          <a:p>
            <a:pPr marL="171450" indent="-171450">
              <a:buFont typeface="Arial" charset="0"/>
              <a:buChar char="•"/>
            </a:pP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74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Soll er den Link</a:t>
            </a:r>
            <a:r>
              <a:rPr lang="de-CH" baseline="0" dirty="0" smtClean="0"/>
              <a:t> öffnen oder nicht?</a:t>
            </a:r>
          </a:p>
          <a:p>
            <a:endParaRPr lang="de-CH" dirty="0" smtClean="0"/>
          </a:p>
          <a:p>
            <a:r>
              <a:rPr lang="de-CH" dirty="0" smtClean="0"/>
              <a:t>Er schaut sich die Nachricht</a:t>
            </a:r>
            <a:r>
              <a:rPr lang="de-CH" baseline="0" dirty="0" smtClean="0"/>
              <a:t> genauer an: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Er fährt mit der Maus über den Link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Sieht, dass es eine andere Adresse (URL) ist als die bekannte </a:t>
            </a:r>
            <a:r>
              <a:rPr lang="de-CH" baseline="0" dirty="0" err="1" smtClean="0"/>
              <a:t>Paypal</a:t>
            </a:r>
            <a:r>
              <a:rPr lang="de-CH" baseline="0" dirty="0" smtClean="0"/>
              <a:t>-Adresse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648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Max öffnet den Link und vergleicht</a:t>
            </a:r>
            <a:r>
              <a:rPr lang="de-CH" baseline="0" dirty="0" smtClean="0"/>
              <a:t> die Seite mit der richtigen </a:t>
            </a:r>
            <a:r>
              <a:rPr lang="de-CH" baseline="0" dirty="0" err="1" smtClean="0"/>
              <a:t>Paypal</a:t>
            </a:r>
            <a:r>
              <a:rPr lang="de-CH" baseline="0" dirty="0" smtClean="0"/>
              <a:t>-Webseite</a:t>
            </a:r>
          </a:p>
          <a:p>
            <a:r>
              <a:rPr lang="de-CH" baseline="0" dirty="0" smtClean="0">
                <a:sym typeface="Wingdings" panose="05000000000000000000" pitchFamily="2" charset="2"/>
              </a:rPr>
              <a:t> Max würde nie seine Login-Daten auf der falschen Seite eingeben</a:t>
            </a:r>
            <a:endParaRPr lang="de-CH" dirty="0" smtClean="0"/>
          </a:p>
          <a:p>
            <a:r>
              <a:rPr lang="de-CH" dirty="0" smtClean="0">
                <a:sym typeface="Wingdings" panose="05000000000000000000" pitchFamily="2" charset="2"/>
              </a:rPr>
              <a:t> Einziger</a:t>
            </a:r>
            <a:r>
              <a:rPr lang="de-CH" baseline="0" dirty="0" smtClean="0">
                <a:sym typeface="Wingdings" panose="05000000000000000000" pitchFamily="2" charset="2"/>
              </a:rPr>
              <a:t> Hinweis auf die richtige </a:t>
            </a:r>
            <a:r>
              <a:rPr lang="de-CH" baseline="0" dirty="0" err="1" smtClean="0">
                <a:sym typeface="Wingdings" panose="05000000000000000000" pitchFamily="2" charset="2"/>
              </a:rPr>
              <a:t>Paypal</a:t>
            </a:r>
            <a:r>
              <a:rPr lang="de-CH" baseline="0" dirty="0" smtClean="0">
                <a:sym typeface="Wingdings" panose="05000000000000000000" pitchFamily="2" charset="2"/>
              </a:rPr>
              <a:t>-Seite ist der grüne Firmenname neben dem grünen Schloss: immer dann besonders wichtig, wenn es um Geld geht!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40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Was sollen wir hier tun?</a:t>
            </a:r>
            <a:endParaRPr lang="de-CH" baseline="0" dirty="0" smtClean="0"/>
          </a:p>
          <a:p>
            <a:r>
              <a:rPr lang="de-CH" dirty="0" smtClean="0">
                <a:sym typeface="Wingdings" panose="05000000000000000000" pitchFamily="2" charset="2"/>
              </a:rPr>
              <a:t> Phishing:</a:t>
            </a:r>
            <a:r>
              <a:rPr lang="de-CH" baseline="0" dirty="0" smtClean="0">
                <a:sym typeface="Wingdings" panose="05000000000000000000" pitchFamily="2" charset="2"/>
              </a:rPr>
              <a:t> löschen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765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Und wie sieht es mit dieser Nachricht aus?</a:t>
            </a:r>
            <a:endParaRPr lang="de-CH" baseline="0" dirty="0" smtClean="0"/>
          </a:p>
          <a:p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smtClean="0">
                <a:sym typeface="Wingdings" panose="05000000000000000000" pitchFamily="2" charset="2"/>
              </a:rPr>
              <a:t>Echte Nachricht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53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Computerfreaks setzen häufig PH statt F ein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611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Phishing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Millionen «Köder» (Mails)</a:t>
            </a:r>
            <a:r>
              <a:rPr lang="de-CH" baseline="0" dirty="0" smtClean="0"/>
              <a:t> </a:t>
            </a:r>
            <a:r>
              <a:rPr lang="de-CH" dirty="0" smtClean="0"/>
              <a:t>aussenden.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Es reicht,</a:t>
            </a:r>
            <a:r>
              <a:rPr lang="de-CH" baseline="0" dirty="0" smtClean="0"/>
              <a:t> wenn Einzelne auf den Trick hereinfallen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223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873B-02AF-44D5-99A3-4E28DB9DF138}" type="datetime1">
              <a:rPr lang="de-CH" smtClean="0"/>
              <a:t>01.09.2017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38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,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14999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1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93204"/>
            <a:ext cx="5111750" cy="52565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42538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51496-103C-432A-9DF7-31341AE20C39}" type="datetime1">
              <a:rPr lang="de-CH" smtClean="0"/>
              <a:t>01.09.2017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948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C95B-4F3C-4AB4-A66A-E8D586FBFE23}" type="datetime1">
              <a:rPr lang="de-CH" smtClean="0"/>
              <a:t>01.09.2017</a:t>
            </a:fld>
            <a:endParaRPr lang="de-CH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922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D0B4-19C2-454B-B5F9-13EA74998907}" type="datetime1">
              <a:rPr lang="de-CH" smtClean="0"/>
              <a:t>01.09.2017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4490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2A04-7CDE-482C-B557-4DAD8EFC74CD}" type="datetime1">
              <a:rPr lang="de-CH" smtClean="0"/>
              <a:t>01.09.2017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244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057300"/>
            <a:ext cx="4038600" cy="4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057300"/>
            <a:ext cx="4038600" cy="4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66B2-4AE3-4B34-B758-32E26CE626CF}" type="datetime1">
              <a:rPr lang="de-CH" smtClean="0"/>
              <a:t>01.09.2017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9019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6181" y="1057300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6181" y="1590434"/>
            <a:ext cx="4040188" cy="3859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8" y="1057300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8" y="1590434"/>
            <a:ext cx="4041775" cy="3859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6191-67C3-4FD5-8D15-A57BB179B58D}" type="datetime1">
              <a:rPr lang="de-CH" smtClean="0"/>
              <a:t>01.09.2017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6018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CE3F-C529-48E5-9C91-552D0DD99584}" type="datetime1">
              <a:rPr lang="de-CH" smtClean="0"/>
              <a:t>01.09.2017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731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0927-74C2-4410-BEE6-A8B9E453E677}" type="datetime1">
              <a:rPr lang="de-CH" smtClean="0"/>
              <a:t>01.09.2017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816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323528" y="0"/>
            <a:ext cx="8820472" cy="5715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100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,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87" y="1"/>
            <a:ext cx="9144000" cy="5714999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972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53813"/>
            <a:ext cx="8229600" cy="72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30079"/>
            <a:ext cx="8229600" cy="441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10400" y="-105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020272" y="543354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D17A1C6-A273-46DF-B32D-4DA94C38659C}" type="datetime1">
              <a:rPr lang="de-CH" smtClean="0"/>
              <a:pPr/>
              <a:t>01.09.2017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16200000">
            <a:off x="-2476491" y="2925140"/>
            <a:ext cx="5256584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  <a:effectLst/>
              </a:defRPr>
            </a:lvl1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702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56" r:id="rId11"/>
    <p:sldLayoutId id="214748365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C0C0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rgbClr val="0C0C0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rgbClr val="0C0C0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rgbClr val="0C0C0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C0C0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C0C0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hatsa&#447;&#447;.com/farbe" TargetMode="Externa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r="806"/>
          <a:stretch/>
        </p:blipFill>
        <p:spPr>
          <a:xfrm>
            <a:off x="-2" y="0"/>
            <a:ext cx="9144001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612576" y="192319"/>
            <a:ext cx="5616624" cy="1225021"/>
          </a:xfrm>
          <a:scene3d>
            <a:camera prst="perspectiveHeroicExtremeLeftFacing" fov="3300000">
              <a:rot lat="21000000" lon="2102936" rev="0"/>
            </a:camera>
            <a:lightRig rig="threePt" dir="t"/>
          </a:scene3d>
          <a:sp3d/>
        </p:spPr>
        <p:txBody>
          <a:bodyPr/>
          <a:lstStyle/>
          <a:p>
            <a:r>
              <a:rPr lang="de-CH" sz="3200" dirty="0" err="1" smtClean="0">
                <a:solidFill>
                  <a:srgbClr val="76EB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Sicherheit</a:t>
            </a:r>
            <a:r>
              <a:rPr lang="de-CH" sz="3200" dirty="0" err="1" smtClean="0">
                <a:solidFill>
                  <a:srgbClr val="FF06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3200" dirty="0" err="1" smtClean="0">
                <a:solidFill>
                  <a:srgbClr val="76EB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Kirchenfeld</a:t>
            </a:r>
            <a:endParaRPr lang="de-CH" sz="3200" dirty="0">
              <a:solidFill>
                <a:srgbClr val="76EBF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828600" y="4657700"/>
            <a:ext cx="3744416" cy="1028452"/>
          </a:xfrm>
          <a:scene3d>
            <a:camera prst="perspectiveHeroicExtremeLeftFacing" fov="3300000">
              <a:rot lat="900000" lon="2100000" rev="0"/>
            </a:camera>
            <a:lightRig rig="threePt" dir="t"/>
          </a:scene3d>
        </p:spPr>
        <p:txBody>
          <a:bodyPr>
            <a:normAutofit/>
          </a:bodyPr>
          <a:lstStyle/>
          <a:p>
            <a:r>
              <a:rPr lang="de-CH" sz="3200" b="1" dirty="0" smtClean="0">
                <a:solidFill>
                  <a:srgbClr val="FF06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Phishing</a:t>
            </a:r>
            <a:endParaRPr lang="de-CH" sz="3200" b="1" dirty="0">
              <a:solidFill>
                <a:srgbClr val="FF060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4" b="15651"/>
          <a:stretch/>
        </p:blipFill>
        <p:spPr>
          <a:xfrm>
            <a:off x="3851920" y="1921396"/>
            <a:ext cx="4842821" cy="3600400"/>
          </a:xfrm>
        </p:spPr>
      </p:pic>
      <p:sp>
        <p:nvSpPr>
          <p:cNvPr id="3" name="Textfeld 2"/>
          <p:cNvSpPr txBox="1"/>
          <p:nvPr/>
        </p:nvSpPr>
        <p:spPr>
          <a:xfrm>
            <a:off x="4283968" y="17582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 smtClean="0"/>
              <a:t>Fishing</a:t>
            </a:r>
            <a:endParaRPr lang="de-CH" sz="28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7544" y="409228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endParaRPr lang="de-CH" sz="3200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175821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/>
              <a:t>PH tönt wie F</a:t>
            </a:r>
          </a:p>
        </p:txBody>
      </p:sp>
      <p:cxnSp>
        <p:nvCxnSpPr>
          <p:cNvPr id="8" name="Gerader Verbinder 7"/>
          <p:cNvCxnSpPr>
            <a:stCxn id="5" idx="2"/>
            <a:endCxn id="6" idx="0"/>
          </p:cNvCxnSpPr>
          <p:nvPr/>
        </p:nvCxnSpPr>
        <p:spPr>
          <a:xfrm>
            <a:off x="1424698" y="994003"/>
            <a:ext cx="122966" cy="76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stCxn id="5" idx="2"/>
            <a:endCxn id="3" idx="0"/>
          </p:cNvCxnSpPr>
          <p:nvPr/>
        </p:nvCxnSpPr>
        <p:spPr>
          <a:xfrm>
            <a:off x="1424698" y="994003"/>
            <a:ext cx="3471338" cy="76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67347"/>
            <a:ext cx="1733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" r="-288"/>
          <a:stretch/>
        </p:blipFill>
        <p:spPr>
          <a:xfrm>
            <a:off x="125760" y="1345332"/>
            <a:ext cx="8892480" cy="278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1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1737320" y="121196"/>
            <a:ext cx="5715000" cy="4040188"/>
            <a:chOff x="1737320" y="121196"/>
            <a:chExt cx="5715000" cy="4040188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2574726" y="-716210"/>
              <a:ext cx="4040188" cy="5715000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3" b="1045"/>
            <a:stretch/>
          </p:blipFill>
          <p:spPr>
            <a:xfrm>
              <a:off x="2462733" y="960909"/>
              <a:ext cx="4248472" cy="2376264"/>
            </a:xfrm>
            <a:prstGeom prst="rect">
              <a:avLst/>
            </a:prstGeom>
          </p:spPr>
        </p:pic>
      </p:grpSp>
      <p:sp>
        <p:nvSpPr>
          <p:cNvPr id="7" name="Textfeld 6"/>
          <p:cNvSpPr txBox="1"/>
          <p:nvPr/>
        </p:nvSpPr>
        <p:spPr>
          <a:xfrm>
            <a:off x="862403" y="4185889"/>
            <a:ext cx="7455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dirty="0" smtClean="0"/>
              <a:t>Angezeigt wird: </a:t>
            </a:r>
            <a:r>
              <a:rPr lang="de-CH" sz="3200" dirty="0" smtClean="0">
                <a:hlinkClick r:id="rId5"/>
              </a:rPr>
              <a:t>http</a:t>
            </a:r>
            <a:r>
              <a:rPr lang="de-CH" sz="3200" dirty="0">
                <a:hlinkClick r:id="rId5"/>
              </a:rPr>
              <a:t>://</a:t>
            </a:r>
            <a:r>
              <a:rPr lang="de-CH" sz="3200" dirty="0" smtClean="0">
                <a:hlinkClick r:id="rId5"/>
              </a:rPr>
              <a:t>whatsaƿƿ.com/farbe</a:t>
            </a:r>
            <a:endParaRPr lang="de-CH" sz="3200" dirty="0" smtClean="0"/>
          </a:p>
        </p:txBody>
      </p:sp>
    </p:spTree>
    <p:extLst>
      <p:ext uri="{BB962C8B-B14F-4D97-AF65-F5344CB8AC3E}">
        <p14:creationId xmlns:p14="http://schemas.microsoft.com/office/powerpoint/2010/main" val="10135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23528" y="688543"/>
            <a:ext cx="85689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b="1" dirty="0" err="1" smtClean="0"/>
              <a:t>Punycode</a:t>
            </a:r>
            <a:endParaRPr lang="de-CH" sz="2000" b="1" dirty="0" smtClean="0"/>
          </a:p>
          <a:p>
            <a:endParaRPr lang="de-CH" sz="2400" dirty="0"/>
          </a:p>
          <a:p>
            <a:r>
              <a:rPr lang="de-CH" sz="2400" b="1" dirty="0" smtClean="0"/>
              <a:t>Sprachspezifische Zeichen </a:t>
            </a:r>
            <a:r>
              <a:rPr lang="de-CH" sz="2400" dirty="0" smtClean="0"/>
              <a:t>darstellen</a:t>
            </a:r>
          </a:p>
          <a:p>
            <a:r>
              <a:rPr lang="de-CH" sz="2400" dirty="0"/>
              <a:t>http://</a:t>
            </a:r>
            <a:r>
              <a:rPr lang="de-CH" sz="2400" dirty="0" smtClean="0"/>
              <a:t>www.zürich.ch/	http</a:t>
            </a:r>
            <a:r>
              <a:rPr lang="de-CH" sz="2400" dirty="0"/>
              <a:t>://www.xn--zrich-kva.ch</a:t>
            </a:r>
            <a:r>
              <a:rPr lang="de-CH" sz="2400" dirty="0" smtClean="0"/>
              <a:t>/</a:t>
            </a:r>
          </a:p>
          <a:p>
            <a:r>
              <a:rPr lang="de-CH" sz="2400" dirty="0"/>
              <a:t>http://</a:t>
            </a:r>
            <a:r>
              <a:rPr lang="ja-JP" altLang="de-DE" sz="2400" dirty="0"/>
              <a:t>短</a:t>
            </a:r>
            <a:r>
              <a:rPr lang="de-DE" altLang="ja-JP" sz="2400" dirty="0"/>
              <a:t>.</a:t>
            </a:r>
            <a:r>
              <a:rPr lang="de-CH" sz="2400" dirty="0" err="1"/>
              <a:t>cn</a:t>
            </a:r>
            <a:r>
              <a:rPr lang="de-CH" sz="2400" dirty="0"/>
              <a:t>/ 	</a:t>
            </a:r>
            <a:r>
              <a:rPr lang="de-CH" sz="2400" dirty="0" smtClean="0"/>
              <a:t>		http</a:t>
            </a:r>
            <a:r>
              <a:rPr lang="de-CH" sz="2400" dirty="0"/>
              <a:t>://xn--s7y.cn/</a:t>
            </a:r>
          </a:p>
          <a:p>
            <a:r>
              <a:rPr lang="de-CH" sz="2400" dirty="0" smtClean="0"/>
              <a:t>http</a:t>
            </a:r>
            <a:r>
              <a:rPr lang="de-CH" sz="2400" dirty="0"/>
              <a:t>://</a:t>
            </a:r>
            <a:r>
              <a:rPr lang="el-GR" sz="2400" dirty="0"/>
              <a:t>αρριε.</a:t>
            </a:r>
            <a:r>
              <a:rPr lang="de-CH" sz="2400" dirty="0" err="1"/>
              <a:t>com</a:t>
            </a:r>
            <a:r>
              <a:rPr lang="de-CH" sz="2400" dirty="0" smtClean="0"/>
              <a:t>/</a:t>
            </a:r>
            <a:r>
              <a:rPr lang="de-CH" sz="2400" dirty="0"/>
              <a:t>		</a:t>
            </a:r>
            <a:r>
              <a:rPr lang="de-CH" sz="2400" dirty="0" smtClean="0"/>
              <a:t>http</a:t>
            </a:r>
            <a:r>
              <a:rPr lang="de-CH" sz="2400" dirty="0"/>
              <a:t>://xn--mxail5aa.com</a:t>
            </a:r>
            <a:endParaRPr lang="de-CH" sz="2400" dirty="0" smtClean="0"/>
          </a:p>
          <a:p>
            <a:endParaRPr lang="de-CH" sz="2400" dirty="0" smtClean="0"/>
          </a:p>
          <a:p>
            <a:r>
              <a:rPr lang="de-CH" sz="2400" dirty="0" smtClean="0"/>
              <a:t>Aber auch </a:t>
            </a:r>
            <a:r>
              <a:rPr lang="de-CH" sz="2400" b="1" dirty="0" smtClean="0"/>
              <a:t>beliebige darstellbare </a:t>
            </a:r>
            <a:r>
              <a:rPr lang="de-CH" sz="2400" dirty="0" smtClean="0"/>
              <a:t>Zeichen</a:t>
            </a:r>
          </a:p>
          <a:p>
            <a:r>
              <a:rPr lang="de-CH" sz="2400" dirty="0"/>
              <a:t>http://😃.</a:t>
            </a:r>
            <a:r>
              <a:rPr lang="de-CH" sz="2400" dirty="0" err="1"/>
              <a:t>ws</a:t>
            </a:r>
            <a:r>
              <a:rPr lang="de-CH" sz="2400" dirty="0"/>
              <a:t>/			</a:t>
            </a:r>
            <a:r>
              <a:rPr lang="de-CH" sz="2400" dirty="0" smtClean="0"/>
              <a:t>http</a:t>
            </a:r>
            <a:r>
              <a:rPr lang="de-CH" sz="2400" dirty="0"/>
              <a:t>://xn--h28h.ws/</a:t>
            </a:r>
          </a:p>
          <a:p>
            <a:r>
              <a:rPr lang="de-CH" sz="2400" dirty="0"/>
              <a:t>http://we♥weekends.com/	</a:t>
            </a:r>
            <a:r>
              <a:rPr lang="de-CH" sz="2400" dirty="0" smtClean="0"/>
              <a:t>http</a:t>
            </a:r>
            <a:r>
              <a:rPr lang="de-CH" sz="2400" dirty="0"/>
              <a:t>://xn--weweekends-7d1g.com</a:t>
            </a:r>
            <a:r>
              <a:rPr lang="de-CH" sz="2400" dirty="0" smtClean="0"/>
              <a:t>/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4638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platzhalter 4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2865"/>
          <a:stretch>
            <a:fillRect/>
          </a:stretch>
        </p:blipFill>
        <p:spPr/>
      </p:pic>
      <p:grpSp>
        <p:nvGrpSpPr>
          <p:cNvPr id="4" name="Gruppieren 3"/>
          <p:cNvGrpSpPr/>
          <p:nvPr/>
        </p:nvGrpSpPr>
        <p:grpSpPr>
          <a:xfrm>
            <a:off x="1020811" y="509405"/>
            <a:ext cx="2664296" cy="1991072"/>
            <a:chOff x="1020811" y="121196"/>
            <a:chExt cx="2664296" cy="1991072"/>
          </a:xfrm>
        </p:grpSpPr>
        <p:sp>
          <p:nvSpPr>
            <p:cNvPr id="14" name="Wolkenförmige Legende 13"/>
            <p:cNvSpPr/>
            <p:nvPr/>
          </p:nvSpPr>
          <p:spPr>
            <a:xfrm flipH="1">
              <a:off x="1020811" y="121196"/>
              <a:ext cx="2664296" cy="1991072"/>
            </a:xfrm>
            <a:prstGeom prst="cloudCallout">
              <a:avLst>
                <a:gd name="adj1" fmla="val -89188"/>
                <a:gd name="adj2" fmla="val -781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09405"/>
              <a:ext cx="1840812" cy="1140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r="3549" b="2941"/>
          <a:stretch/>
        </p:blipFill>
        <p:spPr>
          <a:xfrm>
            <a:off x="324544" y="1"/>
            <a:ext cx="8819456" cy="5714999"/>
          </a:xfrm>
        </p:spPr>
      </p:pic>
      <p:grpSp>
        <p:nvGrpSpPr>
          <p:cNvPr id="3" name="Gruppieren 2"/>
          <p:cNvGrpSpPr/>
          <p:nvPr/>
        </p:nvGrpSpPr>
        <p:grpSpPr>
          <a:xfrm>
            <a:off x="1020811" y="121196"/>
            <a:ext cx="2664296" cy="1991072"/>
            <a:chOff x="1020811" y="121196"/>
            <a:chExt cx="2664296" cy="1991072"/>
          </a:xfrm>
        </p:grpSpPr>
        <p:sp>
          <p:nvSpPr>
            <p:cNvPr id="14" name="Wolkenförmige Legende 13"/>
            <p:cNvSpPr/>
            <p:nvPr/>
          </p:nvSpPr>
          <p:spPr>
            <a:xfrm flipH="1">
              <a:off x="1020811" y="121196"/>
              <a:ext cx="2664296" cy="1991072"/>
            </a:xfrm>
            <a:prstGeom prst="cloudCallout">
              <a:avLst>
                <a:gd name="adj1" fmla="val -90693"/>
                <a:gd name="adj2" fmla="val 1156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r>
                <a:rPr lang="de-CH" dirty="0" smtClean="0">
                  <a:latin typeface="Franklin Gothic Medium" panose="020B0603020102020204" pitchFamily="34" charset="0"/>
                </a:rPr>
                <a:t>Account limited</a:t>
              </a:r>
              <a:endParaRPr lang="de-CH" dirty="0">
                <a:latin typeface="Franklin Gothic Medium" panose="020B0603020102020204" pitchFamily="34" charset="0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785" y="619522"/>
              <a:ext cx="1536063" cy="437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grpSp>
        <p:nvGrpSpPr>
          <p:cNvPr id="25" name="Gruppieren 24"/>
          <p:cNvGrpSpPr/>
          <p:nvPr/>
        </p:nvGrpSpPr>
        <p:grpSpPr>
          <a:xfrm>
            <a:off x="2003776" y="409044"/>
            <a:ext cx="5017327" cy="3332310"/>
            <a:chOff x="2003776" y="409044"/>
            <a:chExt cx="5017327" cy="3332310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2003776" y="409044"/>
              <a:ext cx="5017327" cy="3332310"/>
              <a:chOff x="2003776" y="409044"/>
              <a:chExt cx="5017327" cy="3332310"/>
            </a:xfrm>
          </p:grpSpPr>
          <p:pic>
            <p:nvPicPr>
              <p:cNvPr id="3" name="Grafik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3776" y="409044"/>
                <a:ext cx="5017327" cy="3332310"/>
              </a:xfrm>
              <a:prstGeom prst="rect">
                <a:avLst/>
              </a:prstGeom>
            </p:spPr>
          </p:pic>
          <p:sp>
            <p:nvSpPr>
              <p:cNvPr id="23" name="Abgerundetes Rechteck 22"/>
              <p:cNvSpPr/>
              <p:nvPr/>
            </p:nvSpPr>
            <p:spPr>
              <a:xfrm>
                <a:off x="2733696" y="1338263"/>
                <a:ext cx="625574" cy="95250"/>
              </a:xfrm>
              <a:prstGeom prst="round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40" name="Textfeld 39"/>
            <p:cNvSpPr txBox="1"/>
            <p:nvPr/>
          </p:nvSpPr>
          <p:spPr>
            <a:xfrm>
              <a:off x="2676830" y="1297402"/>
              <a:ext cx="739305" cy="1769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55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max@gmail.com</a:t>
              </a:r>
              <a:endParaRPr lang="de-CH" sz="5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76" y="409044"/>
            <a:ext cx="5017327" cy="33323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75" y="409044"/>
            <a:ext cx="5017327" cy="33323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03" y="2187876"/>
            <a:ext cx="263461" cy="35011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6" y="1189468"/>
            <a:ext cx="7551174" cy="571500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511752" y="3433564"/>
            <a:ext cx="2256128" cy="43204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458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02" y="2216566"/>
            <a:ext cx="5002470" cy="1517233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"/>
          <a:stretch/>
        </p:blipFill>
        <p:spPr bwMode="auto">
          <a:xfrm>
            <a:off x="2017802" y="411956"/>
            <a:ext cx="5002470" cy="251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/>
          <p:cNvGrpSpPr/>
          <p:nvPr/>
        </p:nvGrpSpPr>
        <p:grpSpPr>
          <a:xfrm>
            <a:off x="2017802" y="2093494"/>
            <a:ext cx="5002470" cy="1640305"/>
            <a:chOff x="2017802" y="2093494"/>
            <a:chExt cx="5002470" cy="1640305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7124"/>
            <a:stretch/>
          </p:blipFill>
          <p:spPr bwMode="auto">
            <a:xfrm>
              <a:off x="2017802" y="2093494"/>
              <a:ext cx="5002470" cy="164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20871" r="2612" b="32416"/>
            <a:stretch/>
          </p:blipFill>
          <p:spPr>
            <a:xfrm>
              <a:off x="2017802" y="2428865"/>
              <a:ext cx="4905207" cy="1304934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1" t="10657" r="64013" b="86515"/>
            <a:stretch/>
          </p:blipFill>
          <p:spPr>
            <a:xfrm>
              <a:off x="2194553" y="2308031"/>
              <a:ext cx="1479036" cy="78979"/>
            </a:xfrm>
            <a:prstGeom prst="rect">
              <a:avLst/>
            </a:prstGeom>
          </p:spPr>
        </p:pic>
      </p:grpSp>
      <p:sp>
        <p:nvSpPr>
          <p:cNvPr id="20" name="Textfeld 19"/>
          <p:cNvSpPr txBox="1"/>
          <p:nvPr/>
        </p:nvSpPr>
        <p:spPr>
          <a:xfrm>
            <a:off x="389632" y="120131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</a:t>
            </a:r>
            <a:r>
              <a:rPr lang="de-CH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de-CH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07504" y="292950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Fälschung </a:t>
            </a:r>
            <a:r>
              <a:rPr lang="de-CH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de-CH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-805383"/>
            <a:ext cx="5578021" cy="3474545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3671992" y="5089748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endParaRPr lang="de-CH" sz="3200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36" b="77752"/>
          <a:stretch/>
        </p:blipFill>
        <p:spPr>
          <a:xfrm>
            <a:off x="389632" y="841276"/>
            <a:ext cx="3756039" cy="14666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9631" y="302023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Häufige Tricks</a:t>
            </a:r>
            <a:endParaRPr lang="de-CH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6" b="78852"/>
          <a:stretch/>
        </p:blipFill>
        <p:spPr>
          <a:xfrm>
            <a:off x="379414" y="2569469"/>
            <a:ext cx="3766257" cy="1466661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4644008" y="1621332"/>
            <a:ext cx="413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Domainname falsch geschrieben</a:t>
            </a:r>
          </a:p>
          <a:p>
            <a:r>
              <a:rPr lang="de-C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paypal.com paypaI.com paypa1.com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629980" y="330279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Domainname nicht ubs.com</a:t>
            </a:r>
          </a:p>
        </p:txBody>
      </p:sp>
      <p:cxnSp>
        <p:nvCxnSpPr>
          <p:cNvPr id="25" name="Gerade Verbindung 24"/>
          <p:cNvCxnSpPr/>
          <p:nvPr/>
        </p:nvCxnSpPr>
        <p:spPr>
          <a:xfrm>
            <a:off x="2211991" y="1621332"/>
            <a:ext cx="7861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2180139" y="3351799"/>
            <a:ext cx="438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8120" r="64409" b="89365"/>
          <a:stretch/>
        </p:blipFill>
        <p:spPr>
          <a:xfrm>
            <a:off x="1183432" y="1400195"/>
            <a:ext cx="2962239" cy="174411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8050" r="62795" b="89426"/>
          <a:stretch/>
        </p:blipFill>
        <p:spPr>
          <a:xfrm>
            <a:off x="1006526" y="3127752"/>
            <a:ext cx="3139146" cy="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45" y="409229"/>
            <a:ext cx="5040560" cy="334173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45" y="409230"/>
            <a:ext cx="5040560" cy="334173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45" y="409229"/>
            <a:ext cx="5040560" cy="334173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45" y="409228"/>
            <a:ext cx="5040562" cy="3341731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2042192" y="3505572"/>
            <a:ext cx="1900786" cy="245387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Textfeld 26"/>
          <p:cNvSpPr txBox="1"/>
          <p:nvPr/>
        </p:nvSpPr>
        <p:spPr>
          <a:xfrm>
            <a:off x="3671992" y="5089748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endParaRPr lang="de-CH" sz="3200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61356"/>
            <a:ext cx="263461" cy="3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45" y="409229"/>
            <a:ext cx="5040560" cy="3341730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2635656" y="5089748"/>
            <a:ext cx="3986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Legitime  Nachricht</a:t>
            </a:r>
            <a:endParaRPr lang="de-CH" sz="3200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264425" y="3472667"/>
            <a:ext cx="2376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2" b="-1"/>
          <a:stretch/>
        </p:blipFill>
        <p:spPr>
          <a:xfrm>
            <a:off x="2088013" y="3563649"/>
            <a:ext cx="4788243" cy="132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105105" y="1013004"/>
            <a:ext cx="4788243" cy="75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28" y="1052031"/>
            <a:ext cx="4155818" cy="250307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337007"/>
            <a:ext cx="263461" cy="350111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2339752" y="3508718"/>
            <a:ext cx="976016" cy="245387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77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b="6971"/>
          <a:stretch>
            <a:fillRect/>
          </a:stretch>
        </p:blipFill>
        <p:spPr>
          <a:xfrm>
            <a:off x="1060871" y="913284"/>
            <a:ext cx="7022259" cy="4388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2723193" y="193204"/>
            <a:ext cx="3697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>
                <a:solidFill>
                  <a:srgbClr val="0070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ist Phishing?</a:t>
            </a:r>
            <a:endParaRPr lang="de-CH" sz="3200" b="1" dirty="0">
              <a:solidFill>
                <a:srgbClr val="0070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net_16zu10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kinet_16zu10</Template>
  <TotalTime>0</TotalTime>
  <Words>267</Words>
  <Application>Microsoft Office PowerPoint</Application>
  <PresentationFormat>Bildschirmpräsentation (16:10)</PresentationFormat>
  <Paragraphs>63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Courier New</vt:lpstr>
      <vt:lpstr>Franklin Gothic Medium</vt:lpstr>
      <vt:lpstr>Wingdings</vt:lpstr>
      <vt:lpstr>kinet_16zu10</vt:lpstr>
      <vt:lpstr>Sicherheit@Kirchenfeld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Briefing</dc:title>
  <dc:creator>Thomas Jampen</dc:creator>
  <cp:lastModifiedBy>Thomas Jampen</cp:lastModifiedBy>
  <cp:revision>282</cp:revision>
  <dcterms:created xsi:type="dcterms:W3CDTF">2015-10-06T07:08:54Z</dcterms:created>
  <dcterms:modified xsi:type="dcterms:W3CDTF">2017-09-02T16:00:03Z</dcterms:modified>
</cp:coreProperties>
</file>